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4CF3-4BDA-4630-844B-38226AE1567C}" type="datetimeFigureOut">
              <a:rPr lang="zh-CN" altLang="en-US" smtClean="0"/>
              <a:pPr/>
              <a:t>2017/6/23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2F31-6F20-4B66-A4DB-1AA0941E2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904655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bo-CN" altLang="zh-CN" sz="6600" b="1" smtClean="0">
                <a:latin typeface="Microsoft Himalaya" pitchFamily="2" charset="0"/>
                <a:cs typeface="Microsoft Himalaya" pitchFamily="2" charset="0"/>
              </a:rPr>
              <a:t>འབྲེལ་</a:t>
            </a:r>
            <a:r>
              <a:rPr lang="bo-CN" altLang="zh-CN" sz="6600" b="1" dirty="0" smtClean="0">
                <a:latin typeface="Microsoft Himalaya" pitchFamily="2" charset="0"/>
                <a:cs typeface="Microsoft Himalaya" pitchFamily="2" charset="0"/>
              </a:rPr>
              <a:t>བ་རྩ་ཡི་གནས་ལུགས།</a:t>
            </a: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  <a:t/>
            </a:r>
            <a:br>
              <a:rPr lang="en-US" altLang="zh-CN" sz="6600" b="1" dirty="0" smtClean="0">
                <a:latin typeface="Microsoft Himalaya" pitchFamily="2" charset="0"/>
                <a:cs typeface="Microsoft Himalaya" pitchFamily="2" charset="0"/>
              </a:rPr>
            </a:br>
            <a:r>
              <a:rPr lang="bo-CN" altLang="zh-CN" b="1" dirty="0" smtClean="0">
                <a:latin typeface="珠穆朗玛—乌金苏仁体" pitchFamily="2" charset="0"/>
              </a:rPr>
              <a:t>ཀན་སུའུ་ཀྲུང་དབྱི་སློབ་ཆེན་བོད་ལུགས་གསོ་རིག་སློབ་གླིང་།</a:t>
            </a:r>
            <a:br>
              <a:rPr lang="bo-CN" altLang="zh-CN" b="1" dirty="0" smtClean="0">
                <a:latin typeface="珠穆朗玛—乌金苏仁体" pitchFamily="2" charset="0"/>
              </a:rPr>
            </a:br>
            <a:r>
              <a:rPr lang="en-US" altLang="zh-CN" b="1" dirty="0" smtClean="0">
                <a:latin typeface="珠穆朗玛—乌金苏仁体" pitchFamily="2" charset="0"/>
              </a:rPr>
              <a:t/>
            </a:r>
            <a:br>
              <a:rPr lang="en-US" altLang="zh-CN" b="1" dirty="0" smtClean="0">
                <a:latin typeface="珠穆朗玛—乌金苏仁体" pitchFamily="2" charset="0"/>
              </a:rPr>
            </a:br>
            <a:r>
              <a:rPr lang="en-US" altLang="zh-CN" b="1" dirty="0" smtClean="0">
                <a:latin typeface="珠穆朗玛—乌金苏仁体" pitchFamily="2" charset="0"/>
              </a:rPr>
              <a:t> </a:t>
            </a:r>
            <a:r>
              <a:rPr lang="bo-CN" altLang="zh-CN" b="1" dirty="0" smtClean="0">
                <a:latin typeface="珠穆朗玛—乌金苏仁体" pitchFamily="2" charset="0"/>
              </a:rPr>
              <a:t>མགོན་པོ་སྐྱབས།</a:t>
            </a:r>
            <a:r>
              <a:rPr lang="zh-CN" altLang="en-US" b="1" dirty="0" smtClean="0">
                <a:latin typeface="珠穆朗玛—乌金苏仁体" pitchFamily="2" charset="0"/>
              </a:rPr>
              <a:t>༼ཚེ་རིག་པ༽</a:t>
            </a:r>
            <a:br>
              <a:rPr lang="zh-CN" altLang="en-US" b="1" dirty="0" smtClean="0">
                <a:latin typeface="珠穆朗玛—乌金苏仁体" pitchFamily="2" charset="0"/>
              </a:rPr>
            </a:br>
            <a:endParaRPr lang="zh-CN" altLang="en-US" b="1" dirty="0">
              <a:latin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644008" y="332656"/>
            <a:ext cx="44999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o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༼༢༽  ཡན་ལག་ཕྱི་འབྲེལ་མངོན་པའི་རྩ་བཅུ་དྲུག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o-CN" altLang="zh-CN" sz="3200" dirty="0" smtClean="0">
                <a:latin typeface="Microsoft Himalaya" pitchFamily="2" charset="0"/>
                <a:cs typeface="Microsoft Himalaya" pitchFamily="2" charset="0"/>
              </a:rPr>
              <a:t>རྐང་པར་བཞི།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Himalaya" pitchFamily="2" charset="0"/>
              <a:ea typeface="+mn-ea"/>
              <a:cs typeface="Microsoft Himalaya" pitchFamily="2" charset="0"/>
            </a:endParaRPr>
          </a:p>
        </p:txBody>
      </p:sp>
      <p:sp>
        <p:nvSpPr>
          <p:cNvPr id="22529" name="AutoShape 1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0" name="AutoShape 2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1" name="AutoShape 3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2" name="AutoShape 4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3" name="AutoShape 5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4" name="AutoShape 6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5" name="AutoShape 7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6" name="AutoShape 8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7" name="Picture 9" descr="E:\སྐད་འཕྲིན།\QQ图片201603101606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97968"/>
            <a:ext cx="5153025" cy="4343400"/>
          </a:xfrm>
          <a:prstGeom prst="rect">
            <a:avLst/>
          </a:prstGeom>
          <a:noFill/>
        </p:spPr>
      </p:pic>
      <p:pic>
        <p:nvPicPr>
          <p:cNvPr id="22538" name="Picture 10" descr="C:\Users\Administrator\AppData\Roaming\Tencent\Users\64728963\QQ\WinTemp\RichOle\_8{U`R)M103B7ZXL]SMYQ[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6004"/>
            <a:ext cx="41529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6048672"/>
          </a:xfrm>
        </p:spPr>
        <p:txBody>
          <a:bodyPr>
            <a:normAutofit/>
          </a:bodyPr>
          <a:lstStyle/>
          <a:p>
            <a:r>
              <a:rPr lang="bo-CN" altLang="zh-CN" sz="3600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གསུམ་པ།  འབྲེལ་བ་རྩ་ཡི་གནས་ལུགས།</a:t>
            </a:r>
          </a:p>
          <a:p>
            <a:pPr marL="514350" indent="-514350" algn="l">
              <a:buAutoNum type="arabicPlain"/>
            </a:pPr>
            <a:r>
              <a:rPr lang="bo-CN" altLang="zh-CN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སྲོག་རྩ་ནག་པོའི་འབྲེལ་ཚུལ།</a:t>
            </a:r>
          </a:p>
          <a:p>
            <a:pPr marL="514350" indent="-514350" algn="l"/>
            <a:r>
              <a:rPr lang="bo-CN" altLang="zh-CN" dirty="0" smtClean="0">
                <a:solidFill>
                  <a:schemeClr val="tx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༼༡༽ སྦས་པའི་རྩ་ཆེན་བརྒྱད།</a:t>
            </a:r>
          </a:p>
          <a:p>
            <a:pPr marL="514350" indent="-514350" algn="l"/>
            <a:r>
              <a:rPr lang="bo-CN" altLang="zh-CN" dirty="0" smtClean="0">
                <a:solidFill>
                  <a:schemeClr val="tx1"/>
                </a:solidFill>
              </a:rPr>
              <a:t>        ཚིགས་</a:t>
            </a:r>
            <a:r>
              <a:rPr lang="bo-CN" altLang="zh-CN" dirty="0">
                <a:solidFill>
                  <a:schemeClr val="tx1"/>
                </a:solidFill>
              </a:rPr>
              <a:t>པ་གསུམ་ནས་རྩ་གསུམ་མདུན་དུ་འབྱུང་།།  ༼</a:t>
            </a:r>
            <a:r>
              <a:rPr lang="zh-CN" altLang="zh-CN" sz="1600" dirty="0">
                <a:solidFill>
                  <a:schemeClr val="tx1"/>
                </a:solidFill>
              </a:rPr>
              <a:t>上腔静脉 </a:t>
            </a:r>
            <a:r>
              <a:rPr lang="bo-CN" altLang="zh-CN" sz="1600" dirty="0">
                <a:solidFill>
                  <a:schemeClr val="tx1"/>
                </a:solidFill>
              </a:rPr>
              <a:t> </a:t>
            </a:r>
            <a:r>
              <a:rPr lang="zh-CN" altLang="zh-CN" sz="1600" dirty="0">
                <a:solidFill>
                  <a:schemeClr val="tx1"/>
                </a:solidFill>
              </a:rPr>
              <a:t>升主动脉</a:t>
            </a:r>
            <a:r>
              <a:rPr lang="en-US" altLang="zh-CN" sz="1600" dirty="0">
                <a:solidFill>
                  <a:schemeClr val="tx1"/>
                </a:solidFill>
              </a:rPr>
              <a:t>   </a:t>
            </a:r>
            <a:r>
              <a:rPr lang="zh-CN" altLang="zh-CN" sz="1600" dirty="0">
                <a:solidFill>
                  <a:schemeClr val="tx1"/>
                </a:solidFill>
              </a:rPr>
              <a:t>肺动脉</a:t>
            </a:r>
            <a:r>
              <a:rPr lang="bo-CN" altLang="zh-CN" dirty="0" smtClean="0">
                <a:solidFill>
                  <a:schemeClr val="tx1"/>
                </a:solidFill>
              </a:rPr>
              <a:t>༽དབུས་ཀྱི་</a:t>
            </a:r>
            <a:r>
              <a:rPr lang="bo-CN" altLang="zh-CN" dirty="0">
                <a:solidFill>
                  <a:schemeClr val="tx1"/>
                </a:solidFill>
              </a:rPr>
              <a:t>རྩ་ལས་སྙིང་ནི་འབྲས་བུའི་ཚུལ།། ༼</a:t>
            </a:r>
            <a:r>
              <a:rPr lang="zh-CN" altLang="zh-CN" sz="1600" dirty="0">
                <a:solidFill>
                  <a:schemeClr val="tx1"/>
                </a:solidFill>
              </a:rPr>
              <a:t>升主动脉</a:t>
            </a: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bo-CN" altLang="zh-CN" dirty="0">
                <a:solidFill>
                  <a:schemeClr val="tx1"/>
                </a:solidFill>
              </a:rPr>
              <a:t>༽སུལ་གསུམ་ནང་ན་རྩ་ལྔ་རླུང་རྩ་དབུས།། ༼</a:t>
            </a:r>
            <a:r>
              <a:rPr lang="zh-CN" altLang="zh-CN" sz="1600" dirty="0">
                <a:solidFill>
                  <a:schemeClr val="tx1"/>
                </a:solidFill>
              </a:rPr>
              <a:t>？？？</a:t>
            </a:r>
            <a:r>
              <a:rPr lang="bo-CN" altLang="zh-CN" dirty="0">
                <a:solidFill>
                  <a:schemeClr val="tx1"/>
                </a:solidFill>
              </a:rPr>
              <a:t>༽ རླུང་ཁྲག་འདྲེས་པའི་རྩ་བཞི་ཕྱོགས་བཞི་གནས།། ༼</a:t>
            </a:r>
            <a:r>
              <a:rPr lang="zh-CN" altLang="zh-CN" sz="1600" dirty="0">
                <a:solidFill>
                  <a:schemeClr val="tx1"/>
                </a:solidFill>
              </a:rPr>
              <a:t>头臂干  左颈总动脉   左锁骨下动脉</a:t>
            </a:r>
            <a:r>
              <a:rPr lang="en-US" altLang="zh-CN" sz="1600" dirty="0">
                <a:solidFill>
                  <a:schemeClr val="tx1"/>
                </a:solidFill>
              </a:rPr>
              <a:t>   </a:t>
            </a:r>
            <a:r>
              <a:rPr lang="zh-CN" altLang="zh-CN" sz="1600" dirty="0">
                <a:solidFill>
                  <a:schemeClr val="tx1"/>
                </a:solidFill>
              </a:rPr>
              <a:t>胸主动脉</a:t>
            </a:r>
            <a:r>
              <a:rPr lang="zh-CN" altLang="zh-CN" b="1" dirty="0">
                <a:solidFill>
                  <a:schemeClr val="tx1"/>
                </a:solidFill>
              </a:rPr>
              <a:t> </a:t>
            </a:r>
            <a:r>
              <a:rPr lang="bo-CN" altLang="zh-CN" dirty="0">
                <a:solidFill>
                  <a:schemeClr val="tx1"/>
                </a:solidFill>
              </a:rPr>
              <a:t>༽ གཡས་གཡོན་རྩ་ནི་གློ་བུ་གཉིས་ལ་ཟུག། ༼</a:t>
            </a:r>
            <a:r>
              <a:rPr lang="zh-CN" altLang="zh-CN" sz="1600" dirty="0">
                <a:solidFill>
                  <a:schemeClr val="tx1"/>
                </a:solidFill>
              </a:rPr>
              <a:t>肺动脉</a:t>
            </a: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r>
              <a:rPr lang="en-US" altLang="zh-CN" sz="1600" b="1" dirty="0">
                <a:solidFill>
                  <a:schemeClr val="tx1"/>
                </a:solidFill>
              </a:rPr>
              <a:t> </a:t>
            </a:r>
            <a:r>
              <a:rPr lang="bo-CN" altLang="zh-CN" dirty="0">
                <a:solidFill>
                  <a:schemeClr val="tx1"/>
                </a:solidFill>
              </a:rPr>
              <a:t>༽ཚིགས་པ་དགུ་ནས་རྩ་གཅིག་མཆིན་པར་ཟུག།༼</a:t>
            </a:r>
            <a:r>
              <a:rPr lang="zh-CN" altLang="zh-CN" sz="1600" dirty="0">
                <a:solidFill>
                  <a:schemeClr val="tx1"/>
                </a:solidFill>
              </a:rPr>
              <a:t>肝总动脉</a:t>
            </a: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r>
              <a:rPr lang="bo-CN" altLang="zh-CN" dirty="0">
                <a:solidFill>
                  <a:schemeClr val="tx1"/>
                </a:solidFill>
              </a:rPr>
              <a:t>༽མཆིན་པའི་ལུང་ཆེན་མཆིན་དྲི་ནག་པོར་འབྲེལ།། དེ་བཞིན་མཆེར་པ་༼</a:t>
            </a:r>
            <a:r>
              <a:rPr lang="zh-CN" altLang="zh-CN" sz="1600" dirty="0">
                <a:solidFill>
                  <a:schemeClr val="tx1"/>
                </a:solidFill>
              </a:rPr>
              <a:t>脾动脉</a:t>
            </a:r>
            <a:r>
              <a:rPr lang="en-US" altLang="zh-CN" sz="1600" dirty="0">
                <a:solidFill>
                  <a:schemeClr val="tx1"/>
                </a:solidFill>
              </a:rPr>
              <a:t>1</a:t>
            </a:r>
            <a:r>
              <a:rPr lang="bo-CN" altLang="zh-CN" dirty="0">
                <a:solidFill>
                  <a:schemeClr val="tx1"/>
                </a:solidFill>
              </a:rPr>
              <a:t>༽མཁལ་མ་༼</a:t>
            </a:r>
            <a:r>
              <a:rPr lang="zh-CN" altLang="zh-CN" sz="1600" dirty="0">
                <a:solidFill>
                  <a:schemeClr val="tx1"/>
                </a:solidFill>
              </a:rPr>
              <a:t>肾动脉</a:t>
            </a:r>
            <a:r>
              <a:rPr lang="en-US" altLang="zh-CN" sz="1600" dirty="0">
                <a:solidFill>
                  <a:schemeClr val="tx1"/>
                </a:solidFill>
              </a:rPr>
              <a:t>2</a:t>
            </a:r>
            <a:r>
              <a:rPr lang="bo-CN" altLang="zh-CN" dirty="0">
                <a:solidFill>
                  <a:schemeClr val="tx1"/>
                </a:solidFill>
              </a:rPr>
              <a:t>༽བསམ་སེར་༼</a:t>
            </a:r>
            <a:r>
              <a:rPr lang="zh-CN" altLang="zh-CN" sz="1600" dirty="0">
                <a:solidFill>
                  <a:schemeClr val="tx1"/>
                </a:solidFill>
              </a:rPr>
              <a:t>睾丸动脉</a:t>
            </a:r>
            <a:r>
              <a:rPr lang="en-US" altLang="zh-CN" sz="1600" dirty="0">
                <a:solidFill>
                  <a:schemeClr val="tx1"/>
                </a:solidFill>
              </a:rPr>
              <a:t>(</a:t>
            </a:r>
            <a:r>
              <a:rPr lang="zh-CN" altLang="zh-CN" sz="1600" dirty="0">
                <a:solidFill>
                  <a:schemeClr val="tx1"/>
                </a:solidFill>
              </a:rPr>
              <a:t>精索内动脉 </a:t>
            </a:r>
            <a:r>
              <a:rPr lang="en-US" altLang="zh-CN" sz="1600" dirty="0">
                <a:solidFill>
                  <a:schemeClr val="tx1"/>
                </a:solidFill>
              </a:rPr>
              <a:t>)</a:t>
            </a:r>
            <a:r>
              <a:rPr lang="bo-CN" altLang="zh-CN" dirty="0">
                <a:solidFill>
                  <a:schemeClr val="tx1"/>
                </a:solidFill>
              </a:rPr>
              <a:t>༼ཕོ༽ </a:t>
            </a:r>
            <a:r>
              <a:rPr lang="zh-CN" altLang="zh-CN" sz="1600" dirty="0">
                <a:solidFill>
                  <a:schemeClr val="tx1"/>
                </a:solidFill>
              </a:rPr>
              <a:t>卵巢动脉</a:t>
            </a:r>
            <a:r>
              <a:rPr lang="bo-CN" altLang="zh-CN" dirty="0">
                <a:solidFill>
                  <a:schemeClr val="tx1"/>
                </a:solidFill>
              </a:rPr>
              <a:t>༼མོ༽ </a:t>
            </a:r>
            <a:r>
              <a:rPr lang="bo-CN" altLang="zh-CN" dirty="0" smtClean="0">
                <a:solidFill>
                  <a:schemeClr val="tx1"/>
                </a:solidFill>
              </a:rPr>
              <a:t> </a:t>
            </a:r>
            <a:r>
              <a:rPr lang="bo-CN" altLang="zh-CN" dirty="0">
                <a:solidFill>
                  <a:schemeClr val="tx1"/>
                </a:solidFill>
              </a:rPr>
              <a:t>འ བྲེལ།། </a:t>
            </a:r>
            <a:endParaRPr lang="zh-CN" altLang="zh-CN" dirty="0">
              <a:solidFill>
                <a:schemeClr val="tx1"/>
              </a:solidFill>
            </a:endParaRPr>
          </a:p>
          <a:p>
            <a:pPr marL="514350" indent="-514350" algn="l"/>
            <a:endParaRPr lang="zh-CN" altLang="en-US" dirty="0">
              <a:solidFill>
                <a:schemeClr val="tx1"/>
              </a:solidFill>
              <a:latin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8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33" y="1053384"/>
            <a:ext cx="4185295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标注 4"/>
          <p:cNvSpPr/>
          <p:nvPr/>
        </p:nvSpPr>
        <p:spPr>
          <a:xfrm>
            <a:off x="72008" y="2493544"/>
            <a:ext cx="1763688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上腔静脉</a:t>
            </a:r>
          </a:p>
        </p:txBody>
      </p:sp>
      <p:sp>
        <p:nvSpPr>
          <p:cNvPr id="6" name="左箭头标注 5"/>
          <p:cNvSpPr/>
          <p:nvPr/>
        </p:nvSpPr>
        <p:spPr>
          <a:xfrm>
            <a:off x="3851920" y="2637560"/>
            <a:ext cx="3024336" cy="57606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肺动脉</a:t>
            </a:r>
            <a:endParaRPr lang="zh-CN" altLang="en-US" b="1" dirty="0"/>
          </a:p>
        </p:txBody>
      </p:sp>
      <p:sp>
        <p:nvSpPr>
          <p:cNvPr id="8" name="直角上箭头 7"/>
          <p:cNvSpPr/>
          <p:nvPr/>
        </p:nvSpPr>
        <p:spPr>
          <a:xfrm>
            <a:off x="323528" y="3069608"/>
            <a:ext cx="2736304" cy="18722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/>
              <a:t>     升主动脉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395536" y="33265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 smtClean="0">
                <a:solidFill>
                  <a:schemeClr val="tx1"/>
                </a:solidFill>
              </a:rPr>
              <a:t> ཚིགས་པ་གསུམ་ནས་རྩ་གསུམ་མདུན་དུ་འབྱུང་།།  དབུས་ཀྱི་རྩ་ལས་སྙིང་ནི་འབྲས་བུའི་ཚུལ།། </a:t>
            </a:r>
            <a:endParaRPr lang="zh-CN" altLang="en-US" sz="3200" dirty="0"/>
          </a:p>
        </p:txBody>
      </p:sp>
      <p:pic>
        <p:nvPicPr>
          <p:cNvPr id="10" name="Picture 64" descr="8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601" y="3249376"/>
            <a:ext cx="2467823" cy="3564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364088" y="1196752"/>
            <a:ext cx="288032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སྙིང་དང་འབྲེལ་བའི་རྩ་གཅིག</a:t>
            </a:r>
            <a:endParaRPr lang="zh-CN" altLang="en-US" sz="3200" dirty="0"/>
          </a:p>
        </p:txBody>
      </p:sp>
      <p:cxnSp>
        <p:nvCxnSpPr>
          <p:cNvPr id="14" name="直接箭头连接符 13"/>
          <p:cNvCxnSpPr>
            <a:endCxn id="12" idx="1"/>
          </p:cNvCxnSpPr>
          <p:nvPr/>
        </p:nvCxnSpPr>
        <p:spPr>
          <a:xfrm flipV="1">
            <a:off x="3131840" y="1628800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260648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3200" dirty="0" smtClean="0">
                <a:solidFill>
                  <a:schemeClr val="tx1"/>
                </a:solidFill>
              </a:rPr>
              <a:t>རླུང་ཁྲག་འདྲེས་པའི་རྩ་བཞི་ཕྱོགས་བཞི་གནས།།</a:t>
            </a:r>
            <a:endParaRPr lang="zh-CN" altLang="en-US" sz="3200" dirty="0"/>
          </a:p>
        </p:txBody>
      </p:sp>
      <p:pic>
        <p:nvPicPr>
          <p:cNvPr id="6" name="Picture 113" descr="8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451" y="1089384"/>
            <a:ext cx="4369773" cy="5796000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3802627" y="1052736"/>
            <a:ext cx="2880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4378691" y="908720"/>
            <a:ext cx="2880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4738731" y="1196752"/>
            <a:ext cx="2880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4666723" y="2060848"/>
            <a:ext cx="2880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260648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3200" dirty="0" smtClean="0"/>
              <a:t>གཡས་</a:t>
            </a:r>
            <a:r>
              <a:rPr lang="bo-CN" altLang="zh-CN" sz="3200" dirty="0"/>
              <a:t>གཡོན་རྩ་ནི་གློ་བུ་གཉིས་ལ་ཟུག།</a:t>
            </a:r>
            <a:endParaRPr lang="zh-CN" altLang="en-US" sz="3200" dirty="0"/>
          </a:p>
        </p:txBody>
      </p:sp>
      <p:pic>
        <p:nvPicPr>
          <p:cNvPr id="7" name="Picture 56" descr="8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45376"/>
            <a:ext cx="4186244" cy="586800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5796136" y="3573016"/>
            <a:ext cx="309634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གློ་བུ་གཉིས་ལ་ཟུག་པའི་རྩ་གཉིས།</a:t>
            </a:r>
            <a:endParaRPr lang="zh-CN" altLang="en-US" sz="3200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491880" y="2276872"/>
            <a:ext cx="223224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16" idx="1"/>
          </p:cNvCxnSpPr>
          <p:nvPr/>
        </p:nvCxnSpPr>
        <p:spPr>
          <a:xfrm>
            <a:off x="5076056" y="2564904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260648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3200" dirty="0"/>
              <a:t>ཚིགས་པ་དགུ་ནས་རྩ་གཅིག་མཆིན་པར་ཟུག</a:t>
            </a:r>
            <a:r>
              <a:rPr lang="bo-CN" altLang="zh-CN" sz="3200" dirty="0" smtClean="0"/>
              <a:t>།</a:t>
            </a:r>
            <a:r>
              <a:rPr lang="bo-CN" altLang="zh-CN" sz="3200" dirty="0"/>
              <a:t> </a:t>
            </a:r>
            <a:r>
              <a:rPr lang="bo-CN" altLang="zh-CN" sz="3200" dirty="0" smtClean="0"/>
              <a:t>མཆིན་</a:t>
            </a:r>
            <a:r>
              <a:rPr lang="bo-CN" altLang="zh-CN" sz="3200" dirty="0"/>
              <a:t>པའི་ལུང་ཆེན་མཆིན་དྲི་ནག་པོར་འབྲེལ།།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5508104" y="5229200"/>
            <a:ext cx="309634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མཆིན་པར་འབྲེལ་བའི་རྩ་གཅིག</a:t>
            </a:r>
            <a:endParaRPr lang="zh-CN" altLang="en-US" sz="3200" dirty="0"/>
          </a:p>
        </p:txBody>
      </p:sp>
      <p:pic>
        <p:nvPicPr>
          <p:cNvPr id="8" name="Picture 62" descr="9-1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5763199" cy="2556000"/>
          </a:xfrm>
          <a:prstGeom prst="rect">
            <a:avLst/>
          </a:prstGeom>
          <a:noFill/>
        </p:spPr>
      </p:pic>
      <p:cxnSp>
        <p:nvCxnSpPr>
          <p:cNvPr id="18" name="直接箭头连接符 17"/>
          <p:cNvCxnSpPr/>
          <p:nvPr/>
        </p:nvCxnSpPr>
        <p:spPr>
          <a:xfrm>
            <a:off x="3635896" y="3212976"/>
            <a:ext cx="1944216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260648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3200" dirty="0"/>
              <a:t>དེ་བཞིན་མཆེར་པ</a:t>
            </a:r>
            <a:r>
              <a:rPr lang="bo-CN" altLang="zh-CN" sz="3200" dirty="0" smtClean="0"/>
              <a:t>་མཁལ་མ་བསམ་</a:t>
            </a:r>
            <a:r>
              <a:rPr lang="bo-CN" altLang="zh-CN" sz="3200" dirty="0"/>
              <a:t>སེར</a:t>
            </a:r>
            <a:r>
              <a:rPr lang="bo-CN" altLang="zh-CN" sz="3200" dirty="0" smtClean="0"/>
              <a:t>་འ </a:t>
            </a:r>
            <a:r>
              <a:rPr lang="bo-CN" altLang="zh-CN" sz="3200" dirty="0"/>
              <a:t>བྲེལ།། </a:t>
            </a:r>
            <a:endParaRPr lang="zh-CN" altLang="zh-CN" sz="3200" dirty="0"/>
          </a:p>
        </p:txBody>
      </p:sp>
      <p:sp>
        <p:nvSpPr>
          <p:cNvPr id="16" name="矩形 15"/>
          <p:cNvSpPr/>
          <p:nvPr/>
        </p:nvSpPr>
        <p:spPr>
          <a:xfrm>
            <a:off x="323528" y="3676874"/>
            <a:ext cx="309634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མཆིན་པར་འབྲེལ་བའི་རྩ་གཅིག</a:t>
            </a:r>
            <a:endParaRPr lang="zh-CN" altLang="en-US" sz="3200" dirty="0"/>
          </a:p>
        </p:txBody>
      </p:sp>
      <p:pic>
        <p:nvPicPr>
          <p:cNvPr id="7" name="Picture 24" descr="9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92" y="764704"/>
            <a:ext cx="4318000" cy="2624138"/>
          </a:xfrm>
          <a:prstGeom prst="rect">
            <a:avLst/>
          </a:prstGeom>
          <a:noFill/>
        </p:spPr>
      </p:pic>
      <p:cxnSp>
        <p:nvCxnSpPr>
          <p:cNvPr id="18" name="直接箭头连接符 17"/>
          <p:cNvCxnSpPr>
            <a:endCxn id="16" idx="0"/>
          </p:cNvCxnSpPr>
          <p:nvPr/>
        </p:nvCxnSpPr>
        <p:spPr>
          <a:xfrm flipH="1">
            <a:off x="1871700" y="2524746"/>
            <a:ext cx="82809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56" descr="9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479" y="765280"/>
            <a:ext cx="3343953" cy="4536000"/>
          </a:xfrm>
          <a:prstGeom prst="rect">
            <a:avLst/>
          </a:prstGeom>
          <a:noFill/>
        </p:spPr>
      </p:pic>
      <p:cxnSp>
        <p:nvCxnSpPr>
          <p:cNvPr id="12" name="直接箭头连接符 11"/>
          <p:cNvCxnSpPr/>
          <p:nvPr/>
        </p:nvCxnSpPr>
        <p:spPr>
          <a:xfrm flipH="1">
            <a:off x="5940152" y="2276872"/>
            <a:ext cx="360040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64088" y="5445224"/>
            <a:ext cx="309634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མཁལ་མར་འབྲེལ་བའི་རྩ་གཉིས།</a:t>
            </a:r>
            <a:endParaRPr lang="zh-CN" altLang="en-US" sz="3200" dirty="0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5868144" y="2132856"/>
            <a:ext cx="1224136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11560" y="5445224"/>
            <a:ext cx="4032448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3200" dirty="0" smtClean="0"/>
              <a:t>བསམ་སེའམ་འབྲས་བུ་འབྲེལ་བའི་རྩ་གཅིག</a:t>
            </a:r>
            <a:endParaRPr lang="zh-CN" altLang="en-US" sz="3200" dirty="0"/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1835696" y="2852936"/>
            <a:ext cx="4896544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AppData\Roaming\Tencent\Users\64728963\QQ\WinTemp\RichOle\Q$ZT3QB2@%6I__N5$_{1E9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" y="332656"/>
            <a:ext cx="5219756" cy="3096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4008" y="332656"/>
            <a:ext cx="4499992" cy="1440160"/>
          </a:xfrm>
        </p:spPr>
        <p:txBody>
          <a:bodyPr/>
          <a:lstStyle/>
          <a:p>
            <a:pPr>
              <a:buNone/>
            </a:pPr>
            <a:r>
              <a:rPr lang="bo-CN" altLang="zh-CN" dirty="0" smtClean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༼༢༽  ཡན་ལག་ཕྱི་འབྲེལ་མངོན་པའི་རྩ་བཅུ་དྲུག</a:t>
            </a:r>
          </a:p>
          <a:p>
            <a:pPr>
              <a:buNone/>
            </a:pPr>
            <a:r>
              <a:rPr lang="bo-CN" altLang="zh-CN" dirty="0" smtClean="0">
                <a:latin typeface="Microsoft Himalaya" pitchFamily="2" charset="0"/>
                <a:cs typeface="Microsoft Himalaya" pitchFamily="2" charset="0"/>
              </a:rPr>
              <a:t>མགོའི་འཕར་རྩ་བཞི།</a:t>
            </a:r>
            <a:endParaRPr lang="zh-CN" altLang="en-US" dirty="0" smtClean="0"/>
          </a:p>
          <a:p>
            <a:pPr>
              <a:buNone/>
            </a:pPr>
            <a:endParaRPr lang="zh-CN" altLang="en-US" dirty="0">
              <a:latin typeface="Microsoft Himalaya" pitchFamily="2" charset="0"/>
              <a:cs typeface="Microsoft Himalaya" pitchFamily="2" charset="0"/>
            </a:endParaRPr>
          </a:p>
        </p:txBody>
      </p:sp>
      <p:pic>
        <p:nvPicPr>
          <p:cNvPr id="2050" name="Picture 2" descr="C:\Users\Administrator\AppData\Roaming\Tencent\Users\64728963\QQ\WinTemp\RichOle\O(EFLUI@YPXFFQ2DEPO%@[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947" y="3393376"/>
            <a:ext cx="6147557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1505" name="Picture 1" descr="C:\Users\Administrator\AppData\Roaming\Tencent\Users\64728963\QQ\WinTemp\RichOle\J@J1K919Z241B]QVYTG5B3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4057650"/>
          </a:xfrm>
          <a:prstGeom prst="rect">
            <a:avLst/>
          </a:prstGeom>
          <a:noFill/>
        </p:spPr>
      </p:pic>
      <p:pic>
        <p:nvPicPr>
          <p:cNvPr id="21506" name="Picture 2" descr="C:\Users\Administrator\AppData\Roaming\Tencent\Users\64728963\QQ\WinTemp\RichOle\01P4`H8EJBUKNO%2}P0~4B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638425"/>
            <a:ext cx="5219700" cy="4219575"/>
          </a:xfrm>
          <a:prstGeom prst="rect">
            <a:avLst/>
          </a:prstGeom>
          <a:noFill/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644008" y="332656"/>
            <a:ext cx="44999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o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༼༢༽  ཡན་ལག་ཕྱི་འབྲེལ་མངོན་པའི་རྩ་བཅུ་དྲུག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o-CN" altLang="zh-CN" sz="3200" dirty="0" smtClean="0">
                <a:latin typeface="Microsoft Himalaya" pitchFamily="2" charset="0"/>
                <a:cs typeface="Microsoft Himalaya" pitchFamily="2" charset="0"/>
              </a:rPr>
              <a:t>ལག་པར་བཞི།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Himalaya" pitchFamily="2" charset="0"/>
              <a:ea typeface="+mn-ea"/>
              <a:cs typeface="Microsoft Himalaya" pitchFamily="2" charset="0"/>
            </a:endParaRPr>
          </a:p>
        </p:txBody>
      </p:sp>
      <p:sp>
        <p:nvSpPr>
          <p:cNvPr id="21507" name="AutoShape 3" descr="C:\Users\Administrator\AppData\Roaming\Tencent\Users\64728963\QQ\WinTemp\RichOle\[J}[3@24KF$GEM9W)%}HV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366</Words>
  <Application>Microsoft Office PowerPoint</Application>
  <PresentationFormat>全屏显示(4:3)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འབྲེལ་བ་རྩ་ཡི་གནས་ལུགས།      ཀན་སུའུ་ཀྲུང་དབྱི་སློབ་ཆེན་བོད་ལུགས་གསོ་རིག་སློབ་གླིང་།   མགོན་པོ་སྐྱབས།༼ཚེ་རིག་པ༽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གསུམ་པ།  འབྲེལ་བ་རྩ་ཡི་གནས་ལུགས།</dc:title>
  <dc:creator>Administrator</dc:creator>
  <cp:lastModifiedBy>Administrator</cp:lastModifiedBy>
  <cp:revision>14</cp:revision>
  <dcterms:created xsi:type="dcterms:W3CDTF">2016-03-10T06:43:39Z</dcterms:created>
  <dcterms:modified xsi:type="dcterms:W3CDTF">2017-06-23T08:13:07Z</dcterms:modified>
</cp:coreProperties>
</file>